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0"/>
  </p:notesMasterIdLst>
  <p:sldIdLst>
    <p:sldId id="512" r:id="rId4"/>
    <p:sldId id="530" r:id="rId5"/>
    <p:sldId id="533" r:id="rId6"/>
    <p:sldId id="534" r:id="rId7"/>
    <p:sldId id="535" r:id="rId8"/>
    <p:sldId id="521" r:id="rId9"/>
    <p:sldId id="491" r:id="rId10"/>
    <p:sldId id="489" r:id="rId11"/>
    <p:sldId id="495" r:id="rId12"/>
    <p:sldId id="531" r:id="rId13"/>
    <p:sldId id="484" r:id="rId14"/>
    <p:sldId id="516" r:id="rId15"/>
    <p:sldId id="527" r:id="rId16"/>
    <p:sldId id="528" r:id="rId17"/>
    <p:sldId id="529" r:id="rId18"/>
    <p:sldId id="536" r:id="rId19"/>
  </p:sldIdLst>
  <p:sldSz cx="12192000" cy="6858000"/>
  <p:notesSz cx="6737350" cy="9875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600"/>
    <a:srgbClr val="4472C4"/>
    <a:srgbClr val="FF9933"/>
    <a:srgbClr val="A9D18E"/>
    <a:srgbClr val="ED7D31"/>
    <a:srgbClr val="A5A5A5"/>
    <a:srgbClr val="C0D2E8"/>
    <a:srgbClr val="FF5C0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50" autoAdjust="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19520" cy="495507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6275" y="4"/>
            <a:ext cx="2919520" cy="495507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8330D977-D6D5-4EE3-A344-DF5FAE69DCF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7" y="4752751"/>
            <a:ext cx="5389880" cy="3888610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80333"/>
            <a:ext cx="2919520" cy="495506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6275" y="9380333"/>
            <a:ext cx="2919520" cy="495506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04FFFA96-9A55-4496-B4CB-C68BBC780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FFA96-9A55-4496-B4CB-C68BBC780C3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4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FFA96-9A55-4496-B4CB-C68BBC780C3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44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FFA96-9A55-4496-B4CB-C68BBC780C3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61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FFA96-9A55-4496-B4CB-C68BBC780C3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68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FFA96-9A55-4496-B4CB-C68BBC780C3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4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FFA96-9A55-4496-B4CB-C68BBC780C31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0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05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8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02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1C0B-2132-406E-A10C-CA864F816F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A834-E3C8-4A84-852D-5990543120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87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7143-5A98-4F6E-9D57-0D4088A797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89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81FE-276F-44C3-A594-E904E72112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42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CFFA-3D40-424B-BD5A-3D43100FA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42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5FE0-F593-4FD4-950D-765CBC9CCE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55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E2F1-CDFE-4005-8191-3D5C2DA6E3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95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0531-5A68-4225-847A-BA4FF70DA0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5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26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58B1-EF96-476E-A43B-91043C2E26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09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B60D-AFB6-4D71-BBE0-C6C03AE4EA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68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ECDA-E3F1-4735-AC71-8D13187350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87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07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05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21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66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74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45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7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54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35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40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43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22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9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9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5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8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4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1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4A47E-95E9-4638-B8AD-148C06202C06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25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76AB-0A9E-4218-9586-EE69D47298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1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4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834245" y="2841688"/>
            <a:ext cx="8140063" cy="1055735"/>
          </a:xfrm>
          <a:prstGeom prst="rect">
            <a:avLst/>
          </a:prstGeom>
        </p:spPr>
        <p:txBody>
          <a:bodyPr vert="horz" lIns="227584" tIns="113792" rIns="227584" bIns="113792" rtlCol="0" anchor="ctr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Дистанционные способы оплаты ЖКУ  </a:t>
            </a:r>
            <a:endParaRPr lang="ru-RU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b="1" dirty="0" smtClean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904277" y="4959615"/>
            <a:ext cx="10001651" cy="3796770"/>
          </a:xfrm>
          <a:prstGeom prst="rect">
            <a:avLst/>
          </a:prstGeom>
        </p:spPr>
        <p:txBody>
          <a:bodyPr vert="horz" lIns="227584" tIns="113792" rIns="227584" bIns="113792" rtlCol="0" anchor="ctr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 2022г</a:t>
            </a: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7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6" t="322" r="-116" b="21699"/>
          <a:stretch/>
        </p:blipFill>
        <p:spPr>
          <a:xfrm>
            <a:off x="1458786" y="1159497"/>
            <a:ext cx="9396256" cy="542041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4298" y="330879"/>
            <a:ext cx="11753962" cy="46224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rgbClr val="5B9BD5">
                    <a:lumMod val="50000"/>
                  </a:srgb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Нажмите на вкладку </a:t>
            </a:r>
            <a:r>
              <a:rPr lang="ru-RU" b="1" dirty="0" smtClean="0">
                <a:solidFill>
                  <a:prstClr val="black"/>
                </a:solidFill>
              </a:rPr>
              <a:t>«ЖКУ» </a:t>
            </a:r>
            <a:r>
              <a:rPr lang="ru-RU" dirty="0" smtClean="0">
                <a:solidFill>
                  <a:prstClr val="black"/>
                </a:solidFill>
              </a:rPr>
              <a:t>и выберите </a:t>
            </a:r>
            <a:r>
              <a:rPr lang="ru-RU" b="1" dirty="0" smtClean="0">
                <a:solidFill>
                  <a:prstClr val="black"/>
                </a:solidFill>
              </a:rPr>
              <a:t>«Как оплатить за ЖКУ»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Откроется меню с подробными инструкциями и выбором способов оплаты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9679" y="2482716"/>
            <a:ext cx="3132457" cy="4432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6375" y="1672483"/>
            <a:ext cx="828816" cy="20466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49224" y="5197287"/>
            <a:ext cx="828816" cy="35834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48513" y="5199773"/>
            <a:ext cx="828816" cy="35834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47802" y="5197287"/>
            <a:ext cx="828816" cy="35834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69231"/>
            <a:ext cx="1169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способы оплаты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9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157" y="257265"/>
            <a:ext cx="6547319" cy="66007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r="3371"/>
          <a:stretch/>
        </p:blipFill>
        <p:spPr>
          <a:xfrm>
            <a:off x="6078295" y="496684"/>
            <a:ext cx="6316278" cy="504298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202837" y="496684"/>
            <a:ext cx="0" cy="591394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94993" y="40014"/>
            <a:ext cx="1169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нструкция по оплате через Портал 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Татарстан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50676" y="713979"/>
            <a:ext cx="964886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515309" y="2433617"/>
            <a:ext cx="5047998" cy="7133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61690" y="5020833"/>
            <a:ext cx="4513844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717826" y="807025"/>
            <a:ext cx="4873101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6717826" y="2382127"/>
            <a:ext cx="4873100" cy="4719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6717826" y="4634063"/>
            <a:ext cx="4673927" cy="4719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3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9450" r="50134" b="37395"/>
          <a:stretch/>
        </p:blipFill>
        <p:spPr>
          <a:xfrm>
            <a:off x="230103" y="846907"/>
            <a:ext cx="5646529" cy="3615003"/>
          </a:xfrm>
          <a:prstGeom prst="rect">
            <a:avLst/>
          </a:prstGeom>
          <a:ln>
            <a:solidFill>
              <a:srgbClr val="FF721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95045" y="128323"/>
            <a:ext cx="9052191" cy="45841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через сервисы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457" y="846907"/>
            <a:ext cx="5776081" cy="3022006"/>
          </a:xfrm>
          <a:prstGeom prst="rect">
            <a:avLst/>
          </a:prstGeom>
          <a:ln>
            <a:solidFill>
              <a:srgbClr val="FF721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39727"/>
          <a:stretch/>
        </p:blipFill>
        <p:spPr>
          <a:xfrm>
            <a:off x="6337426" y="4818722"/>
            <a:ext cx="5604773" cy="1687170"/>
          </a:xfrm>
          <a:prstGeom prst="rect">
            <a:avLst/>
          </a:prstGeom>
          <a:ln>
            <a:solidFill>
              <a:srgbClr val="FF721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Стрелка вниз 12"/>
          <p:cNvSpPr/>
          <p:nvPr/>
        </p:nvSpPr>
        <p:spPr>
          <a:xfrm>
            <a:off x="9622003" y="4655443"/>
            <a:ext cx="408372" cy="495720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3548633" y="2367697"/>
            <a:ext cx="393922" cy="372149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21938" y="3260967"/>
            <a:ext cx="1674318" cy="41647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92795" y="2084420"/>
            <a:ext cx="4547185" cy="3231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z="1600" dirty="0" smtClean="0">
                <a:solidFill>
                  <a:srgbClr val="5B9BD5">
                    <a:lumMod val="50000"/>
                  </a:srgbClr>
                </a:solidFill>
              </a:rPr>
              <a:t>1. Нажмите на кнопку «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</a:rPr>
              <a:t>Онлайн-сервисы банков</a:t>
            </a:r>
            <a:r>
              <a:rPr lang="ru-RU" sz="1600" dirty="0" smtClean="0">
                <a:solidFill>
                  <a:srgbClr val="5B9BD5">
                    <a:lumMod val="50000"/>
                  </a:srgbClr>
                </a:solidFill>
              </a:rPr>
              <a:t>»</a:t>
            </a:r>
            <a:endParaRPr lang="ru-RU" sz="16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4132" y="3593982"/>
            <a:ext cx="3158312" cy="37057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b="0" dirty="0" smtClean="0">
                <a:solidFill>
                  <a:srgbClr val="5B9BD5">
                    <a:lumMod val="50000"/>
                  </a:srgbClr>
                </a:solidFill>
              </a:rPr>
              <a:t>2. Ознакомьтесь с инструкциями</a:t>
            </a:r>
            <a:endParaRPr lang="ru-RU" sz="1600" b="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337222" y="3932903"/>
            <a:ext cx="408372" cy="350081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2851" y="4160609"/>
            <a:ext cx="2996750" cy="55124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b="0" dirty="0" smtClean="0">
                <a:solidFill>
                  <a:srgbClr val="5B9BD5">
                    <a:lumMod val="50000"/>
                  </a:srgbClr>
                </a:solidFill>
              </a:rPr>
              <a:t>4. Нажмите на вкладку банка для перехода на его сайт </a:t>
            </a:r>
            <a:endParaRPr lang="ru-RU" sz="1600" b="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32851" y="1260718"/>
            <a:ext cx="2996750" cy="113645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b="0" dirty="0" smtClean="0">
                <a:solidFill>
                  <a:srgbClr val="5B9BD5">
                    <a:lumMod val="50000"/>
                  </a:srgbClr>
                </a:solidFill>
              </a:rPr>
              <a:t>3. </a:t>
            </a:r>
            <a:r>
              <a:rPr lang="ru-RU" sz="1600" b="0" dirty="0">
                <a:solidFill>
                  <a:srgbClr val="5B9BD5">
                    <a:lumMod val="50000"/>
                  </a:srgbClr>
                </a:solidFill>
              </a:rPr>
              <a:t>На открывшейся странице нажмите на удобный для вас банк, откроется инструкция по </a:t>
            </a:r>
            <a:r>
              <a:rPr lang="ru-RU" sz="1600" b="0" dirty="0" smtClean="0">
                <a:solidFill>
                  <a:srgbClr val="5B9BD5">
                    <a:lumMod val="50000"/>
                  </a:srgbClr>
                </a:solidFill>
              </a:rPr>
              <a:t>оплате</a:t>
            </a:r>
            <a:endParaRPr lang="ru-RU" sz="1600" b="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9488208" y="2397171"/>
            <a:ext cx="408372" cy="851076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1" animBg="1"/>
      <p:bldP spid="19" grpId="0" animBg="1"/>
      <p:bldP spid="21" grpId="1" animBg="1"/>
      <p:bldP spid="12" grpId="0" animBg="1"/>
      <p:bldP spid="8" grpId="0" animBg="1"/>
      <p:bldP spid="22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6073748" y="700526"/>
            <a:ext cx="0" cy="6477970"/>
          </a:xfrm>
          <a:prstGeom prst="line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6147"/>
          <a:stretch/>
        </p:blipFill>
        <p:spPr>
          <a:xfrm>
            <a:off x="6232614" y="473903"/>
            <a:ext cx="6285051" cy="72273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57490" y="187752"/>
            <a:ext cx="6200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</a:t>
            </a:r>
            <a:r>
              <a:rPr lang="ru-RU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мобильном приложении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7720" y="-57485"/>
            <a:ext cx="3252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Сервисы Ак Барс Банка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7" y="473903"/>
            <a:ext cx="5584048" cy="6704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067" y="269339"/>
            <a:ext cx="4009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</a:t>
            </a:r>
            <a:r>
              <a:rPr lang="ru-RU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личном кабинете на сайте </a:t>
            </a: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660067" y="911857"/>
            <a:ext cx="4116898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8566" y="2883673"/>
            <a:ext cx="2016494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648566" y="6048520"/>
            <a:ext cx="2386113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6717410" y="725823"/>
            <a:ext cx="4427405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6717410" y="3743566"/>
            <a:ext cx="3440578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717410" y="5561200"/>
            <a:ext cx="4590368" cy="5194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1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50" y="367702"/>
            <a:ext cx="5844023" cy="6887963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097445" y="665825"/>
            <a:ext cx="42396" cy="5951632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b="15031"/>
          <a:stretch/>
        </p:blipFill>
        <p:spPr>
          <a:xfrm>
            <a:off x="6177097" y="401232"/>
            <a:ext cx="6469174" cy="68879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19635" y="-65623"/>
            <a:ext cx="6104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Сервисы Сбербанка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2885" y="235396"/>
            <a:ext cx="4009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</a:t>
            </a:r>
            <a:r>
              <a:rPr lang="ru-RU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личном кабинете на сайте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4409" y="240989"/>
            <a:ext cx="6200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</a:t>
            </a:r>
            <a:r>
              <a:rPr lang="ru-RU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мобильном приложении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8265" y="807220"/>
            <a:ext cx="4473606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88265" y="3799495"/>
            <a:ext cx="2875625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435137" y="5689545"/>
            <a:ext cx="4473606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649656" y="674849"/>
            <a:ext cx="4028516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715092" y="3799494"/>
            <a:ext cx="2696592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15092" y="5975760"/>
            <a:ext cx="4196919" cy="469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44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143" y="311671"/>
            <a:ext cx="6426196" cy="68467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423" y="342109"/>
            <a:ext cx="5775431" cy="63554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7513" y="4888484"/>
            <a:ext cx="2501341" cy="242373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075833" y="550756"/>
            <a:ext cx="18155" cy="6717805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99802" y="681224"/>
            <a:ext cx="5704514" cy="37113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51848" y="-58001"/>
            <a:ext cx="6104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Сервисы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Тинькофф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016" y="142394"/>
            <a:ext cx="4009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</a:t>
            </a:r>
            <a:r>
              <a:rPr lang="ru-RU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личном кабинете на сайте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24298" y="183600"/>
            <a:ext cx="6200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</a:t>
            </a:r>
            <a:r>
              <a:rPr lang="ru-RU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мобильном приложении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7016" y="701458"/>
            <a:ext cx="5263050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47016" y="2783908"/>
            <a:ext cx="2880960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47016" y="4971140"/>
            <a:ext cx="1828352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13170" y="745372"/>
            <a:ext cx="5153929" cy="4812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922421" y="4888484"/>
            <a:ext cx="3480318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940261" y="5100491"/>
            <a:ext cx="1567651" cy="4812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7" grpId="0" animBg="1"/>
      <p:bldP spid="18" grpId="0" animBg="1"/>
      <p:bldP spid="20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8785" y="3244334"/>
            <a:ext cx="4734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275800"/>
            <a:r>
              <a:rPr lang="ru-RU" sz="32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/>
          <a:srcRect l="42556" t="69491" r="42897" b="16020"/>
          <a:stretch/>
        </p:blipFill>
        <p:spPr>
          <a:xfrm>
            <a:off x="4999231" y="5728692"/>
            <a:ext cx="1857081" cy="9709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971" t="6480" r="19181" b="30349"/>
          <a:stretch/>
        </p:blipFill>
        <p:spPr>
          <a:xfrm>
            <a:off x="2079227" y="1545019"/>
            <a:ext cx="7733383" cy="4233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5305" b="22435"/>
          <a:stretch/>
        </p:blipFill>
        <p:spPr>
          <a:xfrm>
            <a:off x="2171637" y="1649692"/>
            <a:ext cx="7565559" cy="39875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9100043" y="1784801"/>
            <a:ext cx="2882900" cy="849"/>
          </a:xfrm>
          <a:prstGeom prst="line">
            <a:avLst/>
          </a:prstGeom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791546" y="1493262"/>
            <a:ext cx="2304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Личный кабинет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</a:rPr>
              <a:t>оплата без комиссии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flipH="1">
            <a:off x="9094941" y="1729425"/>
            <a:ext cx="108701" cy="11244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47345" y="5500373"/>
            <a:ext cx="4324977" cy="827"/>
          </a:xfrm>
          <a:prstGeom prst="line">
            <a:avLst/>
          </a:prstGeom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5067249"/>
            <a:ext cx="237423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Онлайн-оплата </a:t>
            </a:r>
            <a:r>
              <a:rPr lang="ru-RU" sz="1600" dirty="0" smtClean="0">
                <a:solidFill>
                  <a:srgbClr val="002060"/>
                </a:solidFill>
              </a:rPr>
              <a:t>по номеру лицевого счета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оплата </a:t>
            </a:r>
            <a:r>
              <a:rPr lang="ru-RU" sz="1400" dirty="0" smtClean="0">
                <a:solidFill>
                  <a:srgbClr val="002060"/>
                </a:solidFill>
              </a:rPr>
              <a:t>без комиссии 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/>
          <a:srcRect r="2947"/>
          <a:stretch/>
        </p:blipFill>
        <p:spPr>
          <a:xfrm>
            <a:off x="5761207" y="4641408"/>
            <a:ext cx="1613648" cy="96871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326829" y="4902600"/>
            <a:ext cx="2849887" cy="117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Инструкции</a:t>
            </a:r>
            <a:r>
              <a:rPr lang="ru-RU" sz="1600" dirty="0" smtClean="0">
                <a:solidFill>
                  <a:srgbClr val="002060"/>
                </a:solidFill>
              </a:rPr>
              <a:t> по онлайн-способам оплаты ЖКУ: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</a:rPr>
              <a:t>Портал </a:t>
            </a:r>
            <a:r>
              <a:rPr lang="ru-RU" sz="1400" dirty="0" err="1" smtClean="0">
                <a:solidFill>
                  <a:srgbClr val="002060"/>
                </a:solidFill>
              </a:rPr>
              <a:t>госуслуг</a:t>
            </a:r>
            <a:r>
              <a:rPr lang="ru-RU" sz="1400" dirty="0" smtClean="0">
                <a:solidFill>
                  <a:srgbClr val="002060"/>
                </a:solidFill>
              </a:rPr>
              <a:t> РТ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</a:rPr>
              <a:t>Онлайн-сервисы банков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</a:rPr>
              <a:t>Платежные терминалы  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6374080" y="5386254"/>
            <a:ext cx="5767268" cy="17741"/>
          </a:xfrm>
          <a:prstGeom prst="line">
            <a:avLst/>
          </a:prstGeom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 flipH="1">
            <a:off x="4272427" y="5435390"/>
            <a:ext cx="108701" cy="112449"/>
          </a:xfrm>
          <a:prstGeom prst="ellipse">
            <a:avLst/>
          </a:prstGeom>
          <a:solidFill>
            <a:srgbClr val="7030A0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schemeClr val="bg1">
                <a:alpha val="8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 flipH="1">
            <a:off x="6208913" y="5330027"/>
            <a:ext cx="108701" cy="112449"/>
          </a:xfrm>
          <a:prstGeom prst="ellipse">
            <a:avLst/>
          </a:prstGeom>
          <a:solidFill>
            <a:srgbClr val="7030A0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schemeClr val="bg1">
                <a:alpha val="8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 flipH="1">
            <a:off x="2617408" y="3492595"/>
            <a:ext cx="108701" cy="112449"/>
          </a:xfrm>
          <a:prstGeom prst="ellipse">
            <a:avLst/>
          </a:prstGeom>
          <a:solidFill>
            <a:srgbClr val="7030A0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schemeClr val="bg1">
                <a:alpha val="8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5" name="Прямая соединительная линия 44"/>
          <p:cNvCxnSpPr>
            <a:stCxn id="44" idx="6"/>
          </p:cNvCxnSpPr>
          <p:nvPr/>
        </p:nvCxnSpPr>
        <p:spPr>
          <a:xfrm flipH="1" flipV="1">
            <a:off x="177597" y="3545848"/>
            <a:ext cx="2439811" cy="2972"/>
          </a:xfrm>
          <a:prstGeom prst="line">
            <a:avLst/>
          </a:prstGeom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 flipH="1">
            <a:off x="9092827" y="1950353"/>
            <a:ext cx="108701" cy="11244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9147177" y="2436703"/>
            <a:ext cx="2878205" cy="0"/>
          </a:xfrm>
          <a:prstGeom prst="line">
            <a:avLst/>
          </a:prstGeom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165664" y="2153453"/>
            <a:ext cx="1930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Контакт-центр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</a:rPr>
              <a:t>консультация </a:t>
            </a:r>
            <a:r>
              <a:rPr lang="ru-RU" sz="1400" dirty="0">
                <a:solidFill>
                  <a:srgbClr val="002060"/>
                </a:solidFill>
              </a:rPr>
              <a:t>по всем способам </a:t>
            </a:r>
            <a:r>
              <a:rPr lang="ru-RU" sz="1400" dirty="0" smtClean="0">
                <a:solidFill>
                  <a:srgbClr val="002060"/>
                </a:solidFill>
              </a:rPr>
              <a:t>оплаты ЖКУ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2183" y="3133010"/>
            <a:ext cx="21698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Мобильное приложение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оплата без </a:t>
            </a:r>
            <a:r>
              <a:rPr lang="ru-RU" sz="1400" dirty="0">
                <a:solidFill>
                  <a:srgbClr val="002060"/>
                </a:solidFill>
              </a:rPr>
              <a:t>комиссии</a:t>
            </a:r>
          </a:p>
        </p:txBody>
      </p:sp>
      <p:cxnSp>
        <p:nvCxnSpPr>
          <p:cNvPr id="73" name="Прямая соединительная линия 72"/>
          <p:cNvCxnSpPr>
            <a:stCxn id="70" idx="4"/>
          </p:cNvCxnSpPr>
          <p:nvPr/>
        </p:nvCxnSpPr>
        <p:spPr>
          <a:xfrm>
            <a:off x="9147177" y="2062802"/>
            <a:ext cx="0" cy="373901"/>
          </a:xfrm>
          <a:prstGeom prst="line">
            <a:avLst/>
          </a:prstGeom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2183" y="227370"/>
            <a:ext cx="11923200" cy="92567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rgbClr val="5B9BD5">
                    <a:lumMod val="50000"/>
                  </a:srgb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На главной странице </a:t>
            </a:r>
            <a:r>
              <a:rPr lang="ru-RU" dirty="0" smtClean="0">
                <a:solidFill>
                  <a:srgbClr val="002060"/>
                </a:solidFill>
              </a:rPr>
              <a:t>сайта АО «Татэнергосбыт» представлены </a:t>
            </a:r>
            <a:r>
              <a:rPr lang="ru-RU" u="sng" dirty="0" smtClean="0">
                <a:solidFill>
                  <a:srgbClr val="002060"/>
                </a:solidFill>
              </a:rPr>
              <a:t>все способы </a:t>
            </a:r>
            <a:r>
              <a:rPr lang="ru-RU" u="sng" dirty="0">
                <a:solidFill>
                  <a:srgbClr val="002060"/>
                </a:solidFill>
              </a:rPr>
              <a:t>дистанционной оплаты за ЖКУ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Наберите </a:t>
            </a:r>
            <a:r>
              <a:rPr lang="ru-RU" dirty="0">
                <a:solidFill>
                  <a:srgbClr val="002060"/>
                </a:solidFill>
              </a:rPr>
              <a:t>в поисковой системе </a:t>
            </a:r>
            <a:r>
              <a:rPr lang="ru-RU" dirty="0" smtClean="0">
                <a:solidFill>
                  <a:srgbClr val="002060"/>
                </a:solidFill>
              </a:rPr>
              <a:t> «Татэнергосбыт», </a:t>
            </a:r>
            <a:r>
              <a:rPr lang="ru-RU" dirty="0">
                <a:solidFill>
                  <a:srgbClr val="002060"/>
                </a:solidFill>
              </a:rPr>
              <a:t>выберите «</a:t>
            </a:r>
            <a:r>
              <a:rPr lang="en-US" b="1" dirty="0">
                <a:solidFill>
                  <a:srgbClr val="002060"/>
                </a:solidFill>
              </a:rPr>
              <a:t>tatenergosbyt.ru</a:t>
            </a:r>
            <a:r>
              <a:rPr lang="ru-RU" b="1" dirty="0">
                <a:solidFill>
                  <a:srgbClr val="002060"/>
                </a:solidFill>
              </a:rPr>
              <a:t>»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перейдите на сайт.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9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33" grpId="0"/>
      <p:bldP spid="35" grpId="0"/>
      <p:bldP spid="42" grpId="0" animBg="1"/>
      <p:bldP spid="43" grpId="0" animBg="1"/>
      <p:bldP spid="44" grpId="0" animBg="1"/>
      <p:bldP spid="70" grpId="0" animBg="1"/>
      <p:bldP spid="72" grpId="0"/>
      <p:bldP spid="39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6370"/>
          <a:stretch/>
        </p:blipFill>
        <p:spPr>
          <a:xfrm>
            <a:off x="1270672" y="1395022"/>
            <a:ext cx="9555540" cy="536463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-458009" y="0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физических лиц АО «Татэнергосбыт»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34337" y="1395022"/>
            <a:ext cx="1016114" cy="302444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2629185">
            <a:off x="9575984" y="1471309"/>
            <a:ext cx="1097146" cy="794627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8342" y="529093"/>
            <a:ext cx="11246077" cy="524532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rgbClr val="5B9BD5">
                    <a:lumMod val="50000"/>
                  </a:srgb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/>
              <a:t>Нажмите на </a:t>
            </a:r>
            <a:r>
              <a:rPr lang="ru-RU" dirty="0"/>
              <a:t>Главной странице </a:t>
            </a:r>
            <a:r>
              <a:rPr lang="ru-RU" dirty="0" smtClean="0"/>
              <a:t>сайта на </a:t>
            </a:r>
            <a:r>
              <a:rPr lang="ru-RU" dirty="0"/>
              <a:t>кнопку «</a:t>
            </a:r>
            <a:r>
              <a:rPr lang="ru-RU" b="1" dirty="0"/>
              <a:t>Личный кабинет</a:t>
            </a:r>
            <a:r>
              <a:rPr lang="ru-RU" dirty="0"/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23380" y="5128443"/>
            <a:ext cx="6096000" cy="163121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lvl="1" defTabSz="2275800"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Возможности Личного кабинета:</a:t>
            </a:r>
          </a:p>
          <a:p>
            <a:pPr marL="628650" lvl="1" indent="-171450" defTabSz="22758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cs typeface="Arial" panose="020B0604020202020204" pitchFamily="34" charset="0"/>
              </a:rPr>
              <a:t>оплата </a:t>
            </a:r>
            <a:r>
              <a:rPr 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ЖКУ, в </a:t>
            </a:r>
            <a:r>
              <a:rPr lang="ru-RU" sz="1400" dirty="0" err="1">
                <a:solidFill>
                  <a:srgbClr val="002060"/>
                </a:solidFill>
                <a:cs typeface="Arial" panose="020B0604020202020204" pitchFamily="34" charset="0"/>
              </a:rPr>
              <a:t>т.ч</a:t>
            </a:r>
            <a:r>
              <a:rPr 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. отдельно по поставщикам услуг, </a:t>
            </a:r>
          </a:p>
          <a:p>
            <a:pPr marL="628650" lvl="1" indent="-171450" defTabSz="22758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передача показаний,</a:t>
            </a:r>
          </a:p>
          <a:p>
            <a:pPr marL="628650" lvl="1" indent="-171450" defTabSz="22758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cs typeface="Arial" panose="020B0604020202020204" pitchFamily="34" charset="0"/>
              </a:rPr>
              <a:t>статистика потребления коммунальных ресурсов, </a:t>
            </a:r>
            <a:endParaRPr lang="ru-RU" sz="1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628650" lvl="1" indent="-171450" defTabSz="22758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возможности смены тарифа на электроэнергию, </a:t>
            </a:r>
          </a:p>
          <a:p>
            <a:pPr marL="628650" lvl="1" indent="-171450" defTabSz="22758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подписка на электронную квитанцию, </a:t>
            </a:r>
          </a:p>
          <a:p>
            <a:pPr marL="628650" lvl="1" indent="-171450" defTabSz="22758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история оплат и показаний </a:t>
            </a:r>
          </a:p>
        </p:txBody>
      </p:sp>
    </p:spTree>
    <p:extLst>
      <p:ext uri="{BB962C8B-B14F-4D97-AF65-F5344CB8AC3E}">
        <p14:creationId xmlns:p14="http://schemas.microsoft.com/office/powerpoint/2010/main" val="270676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09737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40" y="1370647"/>
            <a:ext cx="11287157" cy="53468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607624"/>
            <a:ext cx="10742987" cy="70087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rgbClr val="5B9BD5">
                    <a:lumMod val="50000"/>
                  </a:srgbClr>
                </a:solidFill>
              </a:defRPr>
            </a:lvl1pPr>
          </a:lstStyle>
          <a:p>
            <a:r>
              <a:rPr lang="ru-RU" dirty="0"/>
              <a:t>Если </a:t>
            </a:r>
            <a:r>
              <a:rPr lang="ru-RU" b="1" dirty="0" smtClean="0"/>
              <a:t>Вы зарегистрированы </a:t>
            </a:r>
            <a:r>
              <a:rPr lang="ru-RU" dirty="0" smtClean="0"/>
              <a:t>в Личном кабинете, введите логин и пароль и нажмите «</a:t>
            </a:r>
            <a:r>
              <a:rPr lang="ru-RU" b="1" dirty="0" smtClean="0"/>
              <a:t>Войти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Если</a:t>
            </a:r>
            <a:r>
              <a:rPr lang="ru-RU" b="1" dirty="0" smtClean="0"/>
              <a:t> Вы не </a:t>
            </a:r>
            <a:r>
              <a:rPr lang="ru-RU" b="1" dirty="0"/>
              <a:t>зарегистрированы</a:t>
            </a:r>
            <a:r>
              <a:rPr lang="ru-RU" dirty="0"/>
              <a:t>, </a:t>
            </a:r>
            <a:r>
              <a:rPr lang="ru-RU" dirty="0" smtClean="0"/>
              <a:t>нажмите на </a:t>
            </a:r>
            <a:r>
              <a:rPr lang="ru-RU" dirty="0"/>
              <a:t>ссылку «</a:t>
            </a:r>
            <a:r>
              <a:rPr lang="ru-RU" b="1" dirty="0" smtClean="0"/>
              <a:t>Зарегистрироваться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9491001">
            <a:off x="3603745" y="5381548"/>
            <a:ext cx="613386" cy="595683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336" y="4306778"/>
            <a:ext cx="2332540" cy="28953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336" y="4658458"/>
            <a:ext cx="2332540" cy="26633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89153" y="5287830"/>
            <a:ext cx="1113339" cy="3915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34517" y="5723996"/>
            <a:ext cx="980388" cy="1878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373230" y="58483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физических лиц АО «Татэнергосбыт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3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97" y="971891"/>
            <a:ext cx="4757195" cy="549903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864075" y="1075159"/>
            <a:ext cx="4062428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rgbClr val="5B9BD5">
                    <a:lumMod val="50000"/>
                  </a:srgbClr>
                </a:solidFill>
              </a:defRPr>
            </a:lvl1pPr>
          </a:lstStyle>
          <a:p>
            <a:r>
              <a:rPr lang="ru-RU" dirty="0"/>
              <a:t>На странице регистрации введите: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374432" y="117012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физических лиц АО «Татэнергосбыт»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3725" y="1737115"/>
            <a:ext cx="638885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Номер лицевого счета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, указанного в едином платежном документа (счете) на оплату ЖКУ (левый верхний угол)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Фамилию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собственника лицевого счета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Выберите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способ регистрации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: на телефон или через электронную почту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Пройдите систему проверки «Я не робот»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Поставьте галочку об ознакомлении с положением и согласием об обработке персональных данных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Нажмите на кнопку «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Получить пароль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597" y="240998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6600"/>
                </a:solidFill>
              </a:rPr>
              <a:t>1</a:t>
            </a:r>
            <a:endParaRPr lang="ru-RU" sz="28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597" y="28350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6600"/>
                </a:solidFill>
              </a:rPr>
              <a:t>2</a:t>
            </a:r>
            <a:endParaRPr lang="ru-RU" sz="2800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597" y="365302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6600"/>
                </a:solidFill>
              </a:rPr>
              <a:t>3</a:t>
            </a:r>
            <a:endParaRPr lang="ru-RU" sz="28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325" y="450790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6600"/>
                </a:solidFill>
              </a:rPr>
              <a:t>4</a:t>
            </a:r>
            <a:endParaRPr lang="ru-RU" sz="2800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597" y="50311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6600"/>
                </a:solidFill>
              </a:rPr>
              <a:t>5</a:t>
            </a:r>
            <a:endParaRPr lang="ru-RU" sz="2800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9915" y="56324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6600"/>
                </a:solidFill>
              </a:rPr>
              <a:t>6</a:t>
            </a:r>
            <a:endParaRPr lang="ru-RU" sz="2800" dirty="0">
              <a:solidFill>
                <a:srgbClr val="FF66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r="25893" b="11432"/>
          <a:stretch/>
        </p:blipFill>
        <p:spPr>
          <a:xfrm>
            <a:off x="4388472" y="2598742"/>
            <a:ext cx="183528" cy="210901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743393" y="5648733"/>
            <a:ext cx="1961341" cy="4430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6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-285014" y="0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физических лиц АО «Татэнергосбыт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04" y="1187897"/>
            <a:ext cx="11601112" cy="55362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4000" y="695238"/>
            <a:ext cx="11098720" cy="3322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rgbClr val="5B9BD5">
                    <a:lumMod val="50000"/>
                  </a:srgbClr>
                </a:solidFill>
              </a:defRPr>
            </a:lvl1pPr>
          </a:lstStyle>
          <a:p>
            <a:r>
              <a:rPr lang="ru-RU" dirty="0" smtClean="0"/>
              <a:t>Открывается главная страница личного кабинета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135" y="721507"/>
            <a:ext cx="4609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Нажмите на главной странице на кнопку «</a:t>
            </a:r>
            <a:r>
              <a:rPr lang="ru-RU" sz="1400" b="1" dirty="0" smtClean="0"/>
              <a:t>Оплатить</a:t>
            </a:r>
            <a:r>
              <a:rPr lang="ru-RU" sz="1400" dirty="0" smtClean="0"/>
              <a:t>» или выберите вкладку «</a:t>
            </a:r>
            <a:r>
              <a:rPr lang="ru-RU" sz="1400" b="1" dirty="0" smtClean="0"/>
              <a:t>Оплата ЕПД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72" y="1357383"/>
            <a:ext cx="4557435" cy="2370078"/>
          </a:xfrm>
          <a:prstGeom prst="rect">
            <a:avLst/>
          </a:prstGeom>
          <a:ln>
            <a:solidFill>
              <a:srgbClr val="FF5C08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91442" b="278"/>
          <a:stretch/>
        </p:blipFill>
        <p:spPr>
          <a:xfrm>
            <a:off x="355384" y="657872"/>
            <a:ext cx="394356" cy="57409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049" y="4395391"/>
            <a:ext cx="2049331" cy="2160669"/>
          </a:xfrm>
          <a:prstGeom prst="rect">
            <a:avLst/>
          </a:prstGeom>
          <a:ln>
            <a:solidFill>
              <a:srgbClr val="FF5C08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27135" y="3793818"/>
            <a:ext cx="4609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Выберите способ получения уведомления об оплате, введите реквизиты карты и произведите оплату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2382" r="2943" b="1811"/>
          <a:stretch/>
        </p:blipFill>
        <p:spPr>
          <a:xfrm>
            <a:off x="900128" y="4395392"/>
            <a:ext cx="2413262" cy="1338855"/>
          </a:xfrm>
          <a:prstGeom prst="rect">
            <a:avLst/>
          </a:prstGeom>
          <a:ln>
            <a:solidFill>
              <a:srgbClr val="FF5C08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766" y="1412587"/>
            <a:ext cx="3913810" cy="22175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/>
          <a:srcRect l="1" t="5522" r="-1390" b="80793"/>
          <a:stretch/>
        </p:blipFill>
        <p:spPr>
          <a:xfrm>
            <a:off x="6276562" y="813663"/>
            <a:ext cx="614594" cy="3393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59139" y="754501"/>
            <a:ext cx="524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Для оплаты отдельно </a:t>
            </a:r>
            <a:r>
              <a:rPr lang="ru-RU" sz="1400" b="1" dirty="0" smtClean="0"/>
              <a:t>по поставщикам услу</a:t>
            </a:r>
            <a:r>
              <a:rPr lang="ru-RU" sz="1400" dirty="0" smtClean="0"/>
              <a:t>г на странице «</a:t>
            </a:r>
            <a:r>
              <a:rPr lang="ru-RU" sz="1400" b="1" dirty="0" smtClean="0"/>
              <a:t>Оплата ЕПД</a:t>
            </a:r>
            <a:r>
              <a:rPr lang="ru-RU" sz="1400" dirty="0" smtClean="0"/>
              <a:t>» нажмите на ссылку «</a:t>
            </a:r>
            <a:r>
              <a:rPr lang="ru-RU" sz="1400" b="1" dirty="0" smtClean="0"/>
              <a:t>Оплатить ЕПД по поставщикам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/>
          <a:srcRect l="-1" t="72464" r="6312"/>
          <a:stretch/>
        </p:blipFill>
        <p:spPr>
          <a:xfrm>
            <a:off x="6394821" y="3740686"/>
            <a:ext cx="464318" cy="499819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H="1">
            <a:off x="6605846" y="1214267"/>
            <a:ext cx="4763" cy="2415849"/>
          </a:xfrm>
          <a:prstGeom prst="line">
            <a:avLst/>
          </a:prstGeom>
          <a:ln w="9525">
            <a:solidFill>
              <a:srgbClr val="FF5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766" y="4329405"/>
            <a:ext cx="3322669" cy="1909507"/>
          </a:xfrm>
          <a:prstGeom prst="rect">
            <a:avLst/>
          </a:prstGeom>
          <a:ln>
            <a:solidFill>
              <a:srgbClr val="FF5C08"/>
            </a:solidFill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 flipH="1">
            <a:off x="6626980" y="4085872"/>
            <a:ext cx="10456" cy="2278430"/>
          </a:xfrm>
          <a:prstGeom prst="line">
            <a:avLst/>
          </a:prstGeom>
          <a:ln w="9525">
            <a:solidFill>
              <a:srgbClr val="FF5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00421" y="3702907"/>
            <a:ext cx="5291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Выберите поставщика услуг </a:t>
            </a:r>
            <a:r>
              <a:rPr lang="ru-RU" sz="1400" dirty="0" smtClean="0"/>
              <a:t> и </a:t>
            </a:r>
            <a:r>
              <a:rPr lang="ru-RU" sz="1400" dirty="0"/>
              <a:t>введите сумму , которую желаете </a:t>
            </a:r>
            <a:r>
              <a:rPr lang="ru-RU" sz="1400" dirty="0" smtClean="0"/>
              <a:t>оплатить, и произведите оплату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26079" y="145733"/>
            <a:ext cx="1169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 по оплате через Личный кабинет АО «Татэнергосбыт»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0"/>
          <a:srcRect l="68810" t="16945" r="510" b="12804"/>
          <a:stretch/>
        </p:blipFill>
        <p:spPr>
          <a:xfrm>
            <a:off x="8092631" y="5790814"/>
            <a:ext cx="2992145" cy="539009"/>
          </a:xfrm>
          <a:prstGeom prst="roundRect">
            <a:avLst/>
          </a:prstGeom>
          <a:ln w="38100">
            <a:solidFill>
              <a:srgbClr val="FF5C08"/>
            </a:solidFill>
          </a:ln>
        </p:spPr>
      </p:pic>
      <p:sp>
        <p:nvSpPr>
          <p:cNvPr id="2" name="Прямоугольник 1"/>
          <p:cNvSpPr/>
          <p:nvPr/>
        </p:nvSpPr>
        <p:spPr>
          <a:xfrm flipV="1">
            <a:off x="900128" y="1232360"/>
            <a:ext cx="4536715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900128" y="4283686"/>
            <a:ext cx="4536715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910313" y="1266965"/>
            <a:ext cx="4536715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V="1">
            <a:off x="7019680" y="4215634"/>
            <a:ext cx="4536715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3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/>
      <p:bldP spid="29" grpId="0"/>
      <p:bldP spid="31" grpId="0"/>
      <p:bldP spid="2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6821" y="726840"/>
            <a:ext cx="4817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главной странице  сайта Татэнергосбыт нажмите на кнопку «</a:t>
            </a:r>
            <a:r>
              <a:rPr lang="ru-RU" sz="1400" b="1" dirty="0"/>
              <a:t>О</a:t>
            </a:r>
            <a:r>
              <a:rPr lang="ru-RU" sz="1400" b="1" dirty="0" smtClean="0"/>
              <a:t>платить онлайн и проверить задолженность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-6" t="1967" r="91442" b="278"/>
          <a:stretch/>
        </p:blipFill>
        <p:spPr>
          <a:xfrm>
            <a:off x="341583" y="829865"/>
            <a:ext cx="412389" cy="58809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4075" y="3973973"/>
            <a:ext cx="5523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поле </a:t>
            </a:r>
            <a:r>
              <a:rPr lang="ru-RU" sz="1400" dirty="0"/>
              <a:t>«</a:t>
            </a:r>
            <a:r>
              <a:rPr lang="ru-RU" sz="1400" b="1" dirty="0"/>
              <a:t>Лицевой счёт</a:t>
            </a:r>
            <a:r>
              <a:rPr lang="ru-RU" sz="1400" dirty="0"/>
              <a:t>» </a:t>
            </a:r>
            <a:r>
              <a:rPr lang="ru-RU" sz="1400" dirty="0" smtClean="0"/>
              <a:t>введите номер </a:t>
            </a:r>
            <a:r>
              <a:rPr lang="ru-RU" sz="1400" dirty="0"/>
              <a:t>лицевого </a:t>
            </a:r>
            <a:r>
              <a:rPr lang="ru-RU" sz="1400" dirty="0" smtClean="0"/>
              <a:t>счёта,</a:t>
            </a:r>
          </a:p>
          <a:p>
            <a:r>
              <a:rPr lang="ru-RU" sz="1400" dirty="0" smtClean="0"/>
              <a:t> код с изображения и нажмите «</a:t>
            </a:r>
            <a:r>
              <a:rPr lang="ru-RU" sz="1400" b="1" dirty="0" smtClean="0"/>
              <a:t>Найти</a:t>
            </a:r>
            <a:r>
              <a:rPr lang="ru-RU" sz="1400" dirty="0" smtClean="0"/>
              <a:t>» </a:t>
            </a:r>
            <a:endParaRPr lang="ru-RU" sz="1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1" t="5522" r="-1390" b="80793"/>
          <a:stretch/>
        </p:blipFill>
        <p:spPr>
          <a:xfrm>
            <a:off x="6043990" y="840105"/>
            <a:ext cx="642247" cy="3546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30379" y="717924"/>
            <a:ext cx="5313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Проверьте сумму начислений, выберите способ получения уведомления об оплате и нажмите «</a:t>
            </a:r>
            <a:r>
              <a:rPr lang="ru-RU" sz="1400" b="1" dirty="0" smtClean="0"/>
              <a:t>Оплатить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-1" t="72464" r="6312"/>
          <a:stretch/>
        </p:blipFill>
        <p:spPr>
          <a:xfrm>
            <a:off x="6197292" y="3759908"/>
            <a:ext cx="485209" cy="522307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6410190" y="1185623"/>
            <a:ext cx="215" cy="2510267"/>
          </a:xfrm>
          <a:prstGeom prst="line">
            <a:avLst/>
          </a:prstGeom>
          <a:ln w="9525">
            <a:solidFill>
              <a:srgbClr val="FF5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431068" y="4062599"/>
            <a:ext cx="470" cy="2367477"/>
          </a:xfrm>
          <a:prstGeom prst="line">
            <a:avLst/>
          </a:prstGeom>
          <a:ln w="9525">
            <a:solidFill>
              <a:srgbClr val="FF5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62333" y="3793891"/>
            <a:ext cx="5529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Введите реквизиты карты и произведите оплату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50364" y="178934"/>
            <a:ext cx="1169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 по оплате без регистрации в Личном кабинете по номеру лицевого счета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4317" t="5874" r="4217" b="13821"/>
          <a:stretch/>
        </p:blipFill>
        <p:spPr>
          <a:xfrm>
            <a:off x="710926" y="1842394"/>
            <a:ext cx="5102962" cy="176032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96136" y="2011843"/>
            <a:ext cx="1488180" cy="11402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704" y="4664632"/>
            <a:ext cx="3847585" cy="1291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/>
          <a:srcRect l="62268" t="9270" r="10490" b="61427"/>
          <a:stretch/>
        </p:blipFill>
        <p:spPr>
          <a:xfrm>
            <a:off x="3211236" y="6188332"/>
            <a:ext cx="1398835" cy="43344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710926" y="5112997"/>
            <a:ext cx="2797273" cy="4190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782" y="5866944"/>
            <a:ext cx="1970612" cy="8321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/>
          <a:srcRect t="1" r="35968" b="8067"/>
          <a:stretch/>
        </p:blipFill>
        <p:spPr>
          <a:xfrm>
            <a:off x="633425" y="1497076"/>
            <a:ext cx="3276954" cy="3263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5202" y="1452440"/>
            <a:ext cx="5201705" cy="14105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328" y="4172190"/>
            <a:ext cx="2141538" cy="22578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7927" y="3001880"/>
            <a:ext cx="1422384" cy="56431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 flipV="1">
            <a:off x="778782" y="1301774"/>
            <a:ext cx="4740839" cy="4750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V="1">
            <a:off x="710926" y="4491716"/>
            <a:ext cx="4740839" cy="4750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6763410" y="1277978"/>
            <a:ext cx="4740839" cy="4750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6823672" y="4076815"/>
            <a:ext cx="3341261" cy="4750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4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/>
      <p:bldP spid="29" grpId="0"/>
      <p:bldP spid="4" grpId="0" animBg="1"/>
      <p:bldP spid="24" grpId="0" animBg="1"/>
      <p:bldP spid="22" grpId="0" animBg="1"/>
      <p:bldP spid="23" grpId="0" animBg="1"/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41372" y="599154"/>
            <a:ext cx="4269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cs typeface="Arial" panose="020B0604020202020204" pitchFamily="34" charset="0"/>
              </a:rPr>
              <a:t>Установите на смартфон и войдите в  приложение «</a:t>
            </a:r>
            <a:r>
              <a:rPr lang="ru-RU" sz="1400" b="1" dirty="0" smtClean="0">
                <a:cs typeface="Arial" panose="020B0604020202020204" pitchFamily="34" charset="0"/>
              </a:rPr>
              <a:t>Татэнергосбыт для населения</a:t>
            </a:r>
            <a:r>
              <a:rPr lang="ru-RU" sz="1400" dirty="0" smtClean="0">
                <a:cs typeface="Arial" panose="020B0604020202020204" pitchFamily="34" charset="0"/>
              </a:rPr>
              <a:t>» </a:t>
            </a:r>
            <a:endParaRPr lang="ru-RU" sz="1400" dirty="0"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l="38814" t="4262" r="39072" b="25535"/>
          <a:stretch/>
        </p:blipFill>
        <p:spPr>
          <a:xfrm>
            <a:off x="972349" y="2433635"/>
            <a:ext cx="2508933" cy="4424366"/>
          </a:xfrm>
          <a:prstGeom prst="round2Same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39319" y="630743"/>
            <a:ext cx="3417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cs typeface="Arial" panose="020B0604020202020204" pitchFamily="34" charset="0"/>
              </a:rPr>
              <a:t>Выберите поставщика услуг, нажмите на «</a:t>
            </a:r>
            <a:r>
              <a:rPr lang="ru-RU" sz="1400" b="1" dirty="0" smtClean="0">
                <a:cs typeface="Arial" panose="020B0604020202020204" pitchFamily="34" charset="0"/>
              </a:rPr>
              <a:t>Оплатить</a:t>
            </a:r>
            <a:r>
              <a:rPr lang="ru-RU" sz="1400" dirty="0" smtClean="0">
                <a:cs typeface="Arial" panose="020B0604020202020204" pitchFamily="34" charset="0"/>
              </a:rPr>
              <a:t>» и произведите оплату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326" y="81972"/>
            <a:ext cx="1169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 по оплате ЖКУ в Мобильном приложении АО «Татэнергосбыт»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b="14986"/>
          <a:stretch/>
        </p:blipFill>
        <p:spPr>
          <a:xfrm>
            <a:off x="1084186" y="2962912"/>
            <a:ext cx="2225764" cy="389508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38814" t="4262" r="39072" b="33130"/>
          <a:stretch/>
        </p:blipFill>
        <p:spPr>
          <a:xfrm>
            <a:off x="8385105" y="1719601"/>
            <a:ext cx="3222695" cy="5132281"/>
          </a:xfrm>
          <a:prstGeom prst="round2Same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b="24352"/>
          <a:stretch/>
        </p:blipFill>
        <p:spPr>
          <a:xfrm>
            <a:off x="8617001" y="2433634"/>
            <a:ext cx="2758902" cy="44055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/>
          <a:srcRect l="38814" t="4262" r="39072" b="33130"/>
          <a:stretch/>
        </p:blipFill>
        <p:spPr>
          <a:xfrm>
            <a:off x="4750102" y="1706901"/>
            <a:ext cx="3222695" cy="5132281"/>
          </a:xfrm>
          <a:prstGeom prst="round2Same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64" r="2551" b="25328"/>
          <a:stretch/>
        </p:blipFill>
        <p:spPr>
          <a:xfrm>
            <a:off x="4988900" y="2478069"/>
            <a:ext cx="2796200" cy="43672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 flipV="1">
            <a:off x="5481842" y="3124200"/>
            <a:ext cx="624308" cy="1270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9088349" y="3043270"/>
            <a:ext cx="624308" cy="1270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39801" y="1196467"/>
            <a:ext cx="3613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cs typeface="Arial" panose="020B0604020202020204" pitchFamily="34" charset="0"/>
              </a:rPr>
              <a:t>Для оплаты услуг отдельного поставщика нажмите на ссылку «</a:t>
            </a:r>
            <a:r>
              <a:rPr lang="ru-RU" sz="1100" b="1" dirty="0" smtClean="0">
                <a:cs typeface="Arial" panose="020B0604020202020204" pitchFamily="34" charset="0"/>
              </a:rPr>
              <a:t>Перейти в оплате по поставщикам</a:t>
            </a:r>
            <a:r>
              <a:rPr lang="ru-RU" sz="1100" dirty="0" smtClean="0">
                <a:cs typeface="Arial" panose="020B0604020202020204" pitchFamily="34" charset="0"/>
              </a:rPr>
              <a:t>»</a:t>
            </a:r>
            <a:endParaRPr lang="ru-RU" sz="1100" dirty="0">
              <a:cs typeface="Arial" panose="020B0604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640578" y="682334"/>
            <a:ext cx="311085" cy="320511"/>
          </a:xfrm>
          <a:prstGeom prst="ellipse">
            <a:avLst/>
          </a:prstGeom>
          <a:noFill/>
          <a:ln w="28575">
            <a:solidFill>
              <a:srgbClr val="FF5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5C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solidFill>
                <a:srgbClr val="FF5C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796" y="1203786"/>
            <a:ext cx="403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cs typeface="Arial" panose="020B0604020202020204" pitchFamily="34" charset="0"/>
              </a:rPr>
              <a:t>Если вы не зарегистрированы - процедура регистрации аналогична регистрации в Личном кабинете (см. слайды выше)</a:t>
            </a:r>
          </a:p>
          <a:p>
            <a:r>
              <a:rPr lang="ru-RU" sz="1200" dirty="0" smtClean="0">
                <a:cs typeface="Arial" panose="020B0604020202020204" pitchFamily="34" charset="0"/>
              </a:rPr>
              <a:t>Если уже зарегистрированы, введите логин и пароль и войдите в приложение.</a:t>
            </a:r>
            <a:endParaRPr lang="ru-RU" sz="1200" dirty="0">
              <a:cs typeface="Arial" panose="020B0604020202020204" pitchFamily="34" charset="0"/>
            </a:endParaRPr>
          </a:p>
          <a:p>
            <a:r>
              <a:rPr lang="ru-RU" sz="1200" dirty="0" smtClean="0">
                <a:cs typeface="Arial" panose="020B0604020202020204" pitchFamily="34" charset="0"/>
              </a:rPr>
              <a:t>На Главной странице нажмите «</a:t>
            </a:r>
            <a:r>
              <a:rPr lang="ru-RU" sz="1200" b="1" dirty="0" smtClean="0">
                <a:cs typeface="Arial" panose="020B0604020202020204" pitchFamily="34" charset="0"/>
              </a:rPr>
              <a:t>Оплатить</a:t>
            </a:r>
            <a:r>
              <a:rPr lang="ru-RU" sz="1200" dirty="0" smtClean="0">
                <a:cs typeface="Arial" panose="020B0604020202020204" pitchFamily="34" charset="0"/>
              </a:rPr>
              <a:t>»</a:t>
            </a:r>
            <a:endParaRPr lang="ru-RU" sz="1200" dirty="0"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30287" y="678654"/>
            <a:ext cx="311085" cy="3205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5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5C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1502" y="630743"/>
            <a:ext cx="3860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cs typeface="Arial" panose="020B0604020202020204" pitchFamily="34" charset="0"/>
              </a:rPr>
              <a:t>Проверьте сумму к оплате, отредактируйте и нажмите на «</a:t>
            </a:r>
            <a:r>
              <a:rPr lang="ru-RU" sz="1400" b="1" dirty="0" smtClean="0">
                <a:cs typeface="Arial" panose="020B0604020202020204" pitchFamily="34" charset="0"/>
              </a:rPr>
              <a:t>Оплатить</a:t>
            </a:r>
            <a:r>
              <a:rPr lang="ru-RU" sz="1400" dirty="0" smtClean="0">
                <a:cs typeface="Arial" panose="020B0604020202020204" pitchFamily="34" charset="0"/>
              </a:rPr>
              <a:t>» 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520417" y="669620"/>
            <a:ext cx="311085" cy="3205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5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5C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dirty="0">
              <a:solidFill>
                <a:srgbClr val="FF5C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59" t="59459" r="6246" b="29721"/>
          <a:stretch/>
        </p:blipFill>
        <p:spPr>
          <a:xfrm>
            <a:off x="4617336" y="5875302"/>
            <a:ext cx="3590128" cy="966940"/>
          </a:xfrm>
          <a:prstGeom prst="rect">
            <a:avLst/>
          </a:prstGeom>
          <a:ln w="28575">
            <a:solidFill>
              <a:srgbClr val="FF5C08"/>
            </a:solidFill>
          </a:ln>
        </p:spPr>
      </p:pic>
      <p:sp>
        <p:nvSpPr>
          <p:cNvPr id="53" name="Скругленный прямоугольник 52"/>
          <p:cNvSpPr/>
          <p:nvPr/>
        </p:nvSpPr>
        <p:spPr>
          <a:xfrm>
            <a:off x="5014300" y="5181600"/>
            <a:ext cx="2796200" cy="5715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412168" y="5582402"/>
            <a:ext cx="1490586" cy="2978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6218849" y="4154936"/>
            <a:ext cx="40107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/>
              <a:t>100</a:t>
            </a:r>
            <a:endParaRPr lang="ru-RU" sz="11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30293" y="6493232"/>
            <a:ext cx="2240641" cy="3212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652493" y="6330362"/>
            <a:ext cx="2613270" cy="3989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flipV="1">
            <a:off x="454326" y="1130272"/>
            <a:ext cx="3652799" cy="8080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flipV="1">
            <a:off x="4810520" y="1114196"/>
            <a:ext cx="3486868" cy="7953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flipV="1">
            <a:off x="8793173" y="1130608"/>
            <a:ext cx="3354195" cy="807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9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" grpId="0"/>
      <p:bldP spid="7" grpId="0"/>
      <p:bldP spid="29" grpId="0" animBg="1"/>
      <p:bldP spid="5" grpId="0"/>
      <p:bldP spid="19" grpId="0" animBg="1"/>
      <p:bldP spid="6" grpId="0"/>
      <p:bldP spid="20" grpId="0" animBg="1"/>
      <p:bldP spid="53" grpId="1" animBg="1"/>
      <p:bldP spid="54" grpId="0" animBg="1"/>
      <p:bldP spid="55" grpId="0" animBg="1"/>
      <p:bldP spid="27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26372</TotalTime>
  <Words>639</Words>
  <Application>Microsoft Office PowerPoint</Application>
  <PresentationFormat>Широкоэкранный</PresentationFormat>
  <Paragraphs>97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Тема Office</vt:lpstr>
      <vt:lpstr>22_Тема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ОАО "Татэнергосбыт"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Мухаметов Ильнур Ильдусович</dc:creator>
  <cp:lastModifiedBy>Хаялеева Ильсина Марсовна</cp:lastModifiedBy>
  <cp:revision>341</cp:revision>
  <cp:lastPrinted>2022-11-03T12:10:38Z</cp:lastPrinted>
  <dcterms:created xsi:type="dcterms:W3CDTF">2016-03-11T11:03:24Z</dcterms:created>
  <dcterms:modified xsi:type="dcterms:W3CDTF">2022-11-07T11:47:35Z</dcterms:modified>
</cp:coreProperties>
</file>